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40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99" r:id="rId4"/>
    <p:sldId id="301" r:id="rId5"/>
    <p:sldId id="295" r:id="rId6"/>
    <p:sldId id="307" r:id="rId7"/>
    <p:sldId id="328" r:id="rId8"/>
    <p:sldId id="300" r:id="rId9"/>
    <p:sldId id="322" r:id="rId10"/>
    <p:sldId id="296" r:id="rId11"/>
    <p:sldId id="298" r:id="rId12"/>
    <p:sldId id="305" r:id="rId13"/>
    <p:sldId id="258" r:id="rId14"/>
    <p:sldId id="308" r:id="rId15"/>
    <p:sldId id="316" r:id="rId16"/>
    <p:sldId id="323" r:id="rId17"/>
    <p:sldId id="259" r:id="rId18"/>
    <p:sldId id="306" r:id="rId19"/>
    <p:sldId id="331" r:id="rId20"/>
    <p:sldId id="263" r:id="rId21"/>
    <p:sldId id="319" r:id="rId22"/>
    <p:sldId id="320" r:id="rId23"/>
    <p:sldId id="332" r:id="rId24"/>
    <p:sldId id="338" r:id="rId25"/>
    <p:sldId id="313" r:id="rId26"/>
    <p:sldId id="314" r:id="rId27"/>
    <p:sldId id="260" r:id="rId28"/>
    <p:sldId id="326" r:id="rId29"/>
    <p:sldId id="302" r:id="rId30"/>
    <p:sldId id="334" r:id="rId31"/>
    <p:sldId id="324" r:id="rId32"/>
    <p:sldId id="335" r:id="rId33"/>
    <p:sldId id="336" r:id="rId34"/>
    <p:sldId id="303" r:id="rId35"/>
    <p:sldId id="333" r:id="rId36"/>
    <p:sldId id="288" r:id="rId37"/>
    <p:sldId id="337" r:id="rId38"/>
    <p:sldId id="293" r:id="rId39"/>
  </p:sldIdLst>
  <p:sldSz cx="9144000" cy="6858000" type="screen4x3"/>
  <p:notesSz cx="7102475" cy="102330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223">
          <p15:clr>
            <a:srgbClr val="A4A3A4"/>
          </p15:clr>
        </p15:guide>
        <p15:guide id="4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77" autoAdjust="0"/>
    <p:restoredTop sz="94624" autoAdjust="0"/>
  </p:normalViewPr>
  <p:slideViewPr>
    <p:cSldViewPr>
      <p:cViewPr varScale="1">
        <p:scale>
          <a:sx n="77" d="100"/>
          <a:sy n="77" d="100"/>
        </p:scale>
        <p:origin x="-10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70"/>
    </p:cViewPr>
  </p:sorterViewPr>
  <p:notesViewPr>
    <p:cSldViewPr>
      <p:cViewPr varScale="1">
        <p:scale>
          <a:sx n="60" d="100"/>
          <a:sy n="60" d="100"/>
        </p:scale>
        <p:origin x="-1728" y="-78"/>
      </p:cViewPr>
      <p:guideLst>
        <p:guide orient="horz" pos="2880"/>
        <p:guide orient="horz" pos="3223"/>
        <p:guide pos="2160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5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5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9598"/>
            <a:ext cx="3077739" cy="5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41D15AC-78FE-4B3E-A1A0-80AEF56AC3EB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5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736" y="0"/>
            <a:ext cx="3077739" cy="5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860687"/>
            <a:ext cx="5208482" cy="460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noProof="0" smtClean="0"/>
              <a:t>Click to edit Master text styles</a:t>
            </a:r>
          </a:p>
          <a:p>
            <a:pPr lvl="1"/>
            <a:r>
              <a:rPr lang="en-US" altLang="fr-FR" noProof="0" smtClean="0"/>
              <a:t>Second level</a:t>
            </a:r>
          </a:p>
          <a:p>
            <a:pPr lvl="2"/>
            <a:r>
              <a:rPr lang="en-US" altLang="fr-FR" noProof="0" smtClean="0"/>
              <a:t>Third level</a:t>
            </a:r>
          </a:p>
          <a:p>
            <a:pPr lvl="3"/>
            <a:r>
              <a:rPr lang="en-US" altLang="fr-FR" noProof="0" smtClean="0"/>
              <a:t>Fourth level</a:t>
            </a:r>
          </a:p>
          <a:p>
            <a:pPr lvl="4"/>
            <a:r>
              <a:rPr lang="en-US" altLang="fr-FR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374"/>
            <a:ext cx="3077739" cy="5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36" y="9721374"/>
            <a:ext cx="3077739" cy="5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99293EF5-9A44-4D49-B94B-CC0160C70B9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804838" indent="-30955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238212" indent="-247642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733497" indent="-247642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228781" indent="-247642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724066" indent="-247642" defTabSz="4952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219351" indent="-247642" defTabSz="4952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714636" indent="-247642" defTabSz="4952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09920" indent="-247642" defTabSz="4952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EDCC2A-8D83-4B33-B5CD-A2EFFF418E14}" type="slidenum">
              <a:rPr lang="en-US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fr-FR" smtClean="0">
              <a:latin typeface="Calibri" panose="020F050202020403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293EF5-9A44-4D49-B94B-CC0160C70B94}" type="slidenum">
              <a:rPr lang="en-US" altLang="fr-FR" smtClean="0"/>
              <a:pPr>
                <a:defRPr/>
              </a:pPr>
              <a:t>17</a:t>
            </a:fld>
            <a:endParaRPr lang="en-US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5799 w 8042"/>
              <a:gd name="T1" fmla="*/ 10000 h 10000"/>
              <a:gd name="T2" fmla="*/ 5961 w 8042"/>
              <a:gd name="T3" fmla="*/ 9880 h 10000"/>
              <a:gd name="T4" fmla="*/ 5988 w 8042"/>
              <a:gd name="T5" fmla="*/ 9820 h 10000"/>
              <a:gd name="T6" fmla="*/ 8042 w 8042"/>
              <a:gd name="T7" fmla="*/ 5260 h 10000"/>
              <a:gd name="T8" fmla="*/ 8042 w 8042"/>
              <a:gd name="T9" fmla="*/ 4721 h 10000"/>
              <a:gd name="T10" fmla="*/ 5988 w 8042"/>
              <a:gd name="T11" fmla="*/ 221 h 10000"/>
              <a:gd name="T12" fmla="*/ 5961 w 8042"/>
              <a:gd name="T13" fmla="*/ 160 h 10000"/>
              <a:gd name="T14" fmla="*/ 5799 w 8042"/>
              <a:gd name="T15" fmla="*/ 41 h 10000"/>
              <a:gd name="T16" fmla="*/ 18 w 8042"/>
              <a:gd name="T17" fmla="*/ 0 h 10000"/>
              <a:gd name="T18" fmla="*/ 0 w 8042"/>
              <a:gd name="T19" fmla="*/ 9991 h 10000"/>
              <a:gd name="T20" fmla="*/ 5799 w 8042"/>
              <a:gd name="T21" fmla="*/ 10000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35C9B-339A-4CE8-8D9F-D4DE1BEB0D4D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248526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0699-0F28-40D7-8AF1-0802361215C0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78851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fr-FR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fr-FR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1501E-2EC0-45B1-8DA0-349BA0A898E3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289170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55F5-4D8C-4643-9DC2-FAD8C0D4DE3D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129387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fr-FR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fr-FR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8F5D5-7099-427C-B724-C96BE201F318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602354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34AD0-7205-4E5A-8064-4E904FD57DFF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311368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CAE0E-B587-4599-9777-36C870DC341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1881247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43C5E-C4C8-4834-AADE-146B9B8EE36B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248015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87BDC-65E8-421B-97D4-0187CF419958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276887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CF394-CFFE-4EA9-B1E8-CAC7415C9809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1413020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82059-D125-4AF5-8ECF-21A1D47B7686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369281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36918-21CC-441D-AEEB-E1C887B5894B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74832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6BB84-92DE-4B54-B327-F07A793C4E8D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67985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38931-B6E1-4408-AA79-B6846741C72D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157244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33371-02B4-4D66-8F16-DE2AB3A9554A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320255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D11C1-C138-4578-AA42-32F011BCA7B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66583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/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027" name="Group 48"/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US" altLang="fr-FR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8E646560-8743-4EA1-91B4-8AE960FD372C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africk.com/" TargetMode="External"/><Relationship Id="rId2" Type="http://schemas.openxmlformats.org/officeDocument/2006/relationships/hyperlink" Target="http://www.craquebitum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fard.ca/" TargetMode="External"/><Relationship Id="rId5" Type="http://schemas.openxmlformats.org/officeDocument/2006/relationships/hyperlink" Target="http://www.aujardin.info/" TargetMode="External"/><Relationship Id="rId4" Type="http://schemas.openxmlformats.org/officeDocument/2006/relationships/hyperlink" Target="http://www.rona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28" y="3857628"/>
            <a:ext cx="7572428" cy="1285884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fr-FR" sz="3600" b="1" dirty="0" smtClean="0"/>
              <a:t>Le jardin comestible</a:t>
            </a:r>
            <a:r>
              <a:rPr lang="en-US" altLang="fr-FR" sz="4000" b="1" dirty="0" smtClean="0"/>
              <a:t/>
            </a:r>
            <a:br>
              <a:rPr lang="en-US" altLang="fr-FR" sz="4000" b="1" dirty="0" smtClean="0"/>
            </a:br>
            <a:r>
              <a:rPr lang="fr-CA" altLang="fr-FR" sz="1600" dirty="0" smtClean="0"/>
              <a:t>Conférence présentée à la Société d’horticulture et d’écologie de </a:t>
            </a:r>
            <a:r>
              <a:rPr lang="fr-CA" altLang="fr-FR" sz="1600" dirty="0" err="1" smtClean="0"/>
              <a:t>Delson</a:t>
            </a:r>
            <a:r>
              <a:rPr lang="fr-CA" altLang="fr-FR" sz="1600" dirty="0" smtClean="0"/>
              <a:t>   </a:t>
            </a:r>
            <a:br>
              <a:rPr lang="fr-CA" altLang="fr-FR" sz="1600" dirty="0" smtClean="0"/>
            </a:br>
            <a:r>
              <a:rPr lang="en-CA" altLang="fr-FR" sz="1600" dirty="0" smtClean="0"/>
              <a:t>20200216</a:t>
            </a:r>
            <a:endParaRPr lang="en-US" altLang="fr-FR" sz="4000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3174" y="5429264"/>
            <a:ext cx="6357982" cy="1152541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1700" dirty="0" smtClean="0"/>
              <a:t>Si nos </a:t>
            </a:r>
            <a:r>
              <a:rPr lang="en-CA" sz="1700" dirty="0" err="1" smtClean="0"/>
              <a:t>aménagements</a:t>
            </a:r>
            <a:r>
              <a:rPr lang="en-CA" sz="1700" dirty="0" smtClean="0"/>
              <a:t> </a:t>
            </a:r>
            <a:r>
              <a:rPr lang="en-CA" sz="1700" dirty="0" err="1" smtClean="0"/>
              <a:t>produisaient</a:t>
            </a:r>
            <a:r>
              <a:rPr lang="en-CA" sz="1700" dirty="0" smtClean="0"/>
              <a:t> 25% de la </a:t>
            </a:r>
            <a:r>
              <a:rPr lang="en-CA" sz="1700" dirty="0" err="1" smtClean="0"/>
              <a:t>nourriture</a:t>
            </a:r>
            <a:r>
              <a:rPr lang="en-CA" sz="1700" dirty="0" smtClean="0"/>
              <a:t> qu’on </a:t>
            </a:r>
            <a:r>
              <a:rPr lang="en-CA" sz="1700" dirty="0" err="1" smtClean="0"/>
              <a:t>consomme</a:t>
            </a:r>
            <a:r>
              <a:rPr lang="en-CA" sz="1700" dirty="0" smtClean="0"/>
              <a:t>, le portrait global de la </a:t>
            </a:r>
            <a:r>
              <a:rPr lang="en-CA" sz="1700" dirty="0" err="1" smtClean="0"/>
              <a:t>communauté</a:t>
            </a:r>
            <a:r>
              <a:rPr lang="en-CA" sz="1700" dirty="0" smtClean="0"/>
              <a:t> </a:t>
            </a:r>
            <a:r>
              <a:rPr lang="en-CA" sz="1700" dirty="0" err="1" smtClean="0"/>
              <a:t>serait</a:t>
            </a:r>
            <a:r>
              <a:rPr lang="en-CA" sz="1700" dirty="0" smtClean="0"/>
              <a:t> </a:t>
            </a:r>
            <a:r>
              <a:rPr lang="en-CA" sz="1700" dirty="0" err="1" smtClean="0"/>
              <a:t>drôlement</a:t>
            </a:r>
            <a:r>
              <a:rPr lang="en-CA" sz="1700" dirty="0" smtClean="0"/>
              <a:t> </a:t>
            </a:r>
            <a:r>
              <a:rPr lang="en-CA" sz="1700" dirty="0" err="1" smtClean="0"/>
              <a:t>amélioré</a:t>
            </a:r>
            <a:endParaRPr lang="en-CA" sz="1700" dirty="0" smtClean="0"/>
          </a:p>
          <a:p>
            <a:pPr algn="r" fontAlgn="auto">
              <a:spcAft>
                <a:spcPts val="0"/>
              </a:spcAft>
              <a:defRPr/>
            </a:pPr>
            <a:r>
              <a:rPr lang="en-CA" sz="1700" dirty="0" smtClean="0"/>
              <a:t>Rock </a:t>
            </a:r>
            <a:r>
              <a:rPr lang="en-CA" sz="1700" dirty="0" err="1" smtClean="0"/>
              <a:t>Giguère</a:t>
            </a:r>
            <a:endParaRPr lang="fr-CA" sz="1700" dirty="0" smtClean="0"/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fr-CA" alt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NCROYABLE COMESTI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4689" cy="3571876"/>
          </a:xfrm>
          <a:prstGeom prst="rect">
            <a:avLst/>
          </a:prstGeom>
        </p:spPr>
      </p:pic>
      <p:pic>
        <p:nvPicPr>
          <p:cNvPr id="4" name="Image 3" descr="20170708 table de rue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3562940"/>
            <a:ext cx="5857884" cy="32950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hetford Mines, Les Incroyables Comestibles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93927" cy="68583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7215238" cy="1143008"/>
          </a:xfrm>
        </p:spPr>
        <p:txBody>
          <a:bodyPr/>
          <a:lstStyle/>
          <a:p>
            <a:r>
              <a:rPr lang="en-CA" dirty="0" smtClean="0"/>
              <a:t>Et si on </a:t>
            </a:r>
            <a:r>
              <a:rPr lang="en-CA" dirty="0" err="1" smtClean="0"/>
              <a:t>n’avait</a:t>
            </a:r>
            <a:r>
              <a:rPr lang="en-CA" dirty="0" smtClean="0"/>
              <a:t> pas fait le tour de la question?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2976" y="2143116"/>
            <a:ext cx="8001024" cy="4714884"/>
          </a:xfrm>
        </p:spPr>
        <p:txBody>
          <a:bodyPr/>
          <a:lstStyle/>
          <a:p>
            <a:r>
              <a:rPr lang="en-CA" sz="2400" dirty="0" smtClean="0"/>
              <a:t>Jardin ornemental: notre </a:t>
            </a:r>
            <a:r>
              <a:rPr lang="en-CA" sz="2400" dirty="0" err="1" smtClean="0"/>
              <a:t>fierté</a:t>
            </a:r>
            <a:endParaRPr lang="en-CA" sz="2400" dirty="0" smtClean="0"/>
          </a:p>
          <a:p>
            <a:pPr lvl="1"/>
            <a:r>
              <a:rPr lang="en-CA" sz="2200" dirty="0" smtClean="0"/>
              <a:t>Jardin tout en </a:t>
            </a:r>
            <a:r>
              <a:rPr lang="en-CA" sz="2200" dirty="0" err="1" smtClean="0"/>
              <a:t>courbes</a:t>
            </a:r>
            <a:r>
              <a:rPr lang="en-CA" sz="2200" dirty="0" smtClean="0"/>
              <a:t>, en arbustes, en vivaces et annuelles.</a:t>
            </a:r>
          </a:p>
          <a:p>
            <a:pPr lvl="1"/>
            <a:r>
              <a:rPr lang="en-CA" sz="2200" dirty="0" smtClean="0"/>
              <a:t>Jardin </a:t>
            </a:r>
            <a:r>
              <a:rPr lang="en-CA" sz="2200" dirty="0" err="1" smtClean="0"/>
              <a:t>intéressant</a:t>
            </a:r>
            <a:r>
              <a:rPr lang="en-CA" sz="2200" dirty="0" smtClean="0"/>
              <a:t> </a:t>
            </a:r>
          </a:p>
          <a:p>
            <a:pPr lvl="2"/>
            <a:r>
              <a:rPr lang="en-CA" sz="2000" dirty="0" err="1" smtClean="0"/>
              <a:t>dès</a:t>
            </a:r>
            <a:r>
              <a:rPr lang="en-CA" sz="2000" dirty="0" smtClean="0"/>
              <a:t> les premiers jours du printemps </a:t>
            </a:r>
            <a:r>
              <a:rPr lang="en-CA" sz="2000" dirty="0" err="1" smtClean="0"/>
              <a:t>jusqu’aux</a:t>
            </a:r>
            <a:r>
              <a:rPr lang="en-CA" sz="2000" dirty="0" smtClean="0"/>
              <a:t> </a:t>
            </a:r>
            <a:r>
              <a:rPr lang="en-CA" sz="2000" dirty="0" err="1" smtClean="0"/>
              <a:t>derniers</a:t>
            </a:r>
            <a:r>
              <a:rPr lang="en-CA" sz="2000" dirty="0" smtClean="0"/>
              <a:t> jours de </a:t>
            </a:r>
            <a:r>
              <a:rPr lang="en-CA" sz="2000" dirty="0" err="1" smtClean="0"/>
              <a:t>l’automne</a:t>
            </a:r>
            <a:r>
              <a:rPr lang="en-CA" sz="2000" dirty="0" smtClean="0"/>
              <a:t>.</a:t>
            </a:r>
          </a:p>
          <a:p>
            <a:pPr lvl="2"/>
            <a:r>
              <a:rPr lang="en-CA" sz="2000" dirty="0" smtClean="0"/>
              <a:t> avec des branches </a:t>
            </a:r>
            <a:r>
              <a:rPr lang="en-CA" sz="2000" dirty="0" err="1" smtClean="0"/>
              <a:t>pleines</a:t>
            </a:r>
            <a:r>
              <a:rPr lang="en-CA" sz="2000" dirty="0" smtClean="0"/>
              <a:t> de neige, des </a:t>
            </a:r>
            <a:r>
              <a:rPr lang="en-CA" sz="2000" dirty="0" err="1" smtClean="0"/>
              <a:t>écorces</a:t>
            </a:r>
            <a:r>
              <a:rPr lang="en-CA" sz="2000" dirty="0" smtClean="0"/>
              <a:t> </a:t>
            </a:r>
            <a:r>
              <a:rPr lang="en-CA" sz="2000" dirty="0" err="1" smtClean="0"/>
              <a:t>texturées</a:t>
            </a:r>
            <a:r>
              <a:rPr lang="en-CA" sz="2000" dirty="0" smtClean="0"/>
              <a:t> en hiver.</a:t>
            </a:r>
          </a:p>
          <a:p>
            <a:r>
              <a:rPr lang="en-CA" sz="2400" dirty="0" smtClean="0"/>
              <a:t>Potager: notre nouveau dada, mais o</a:t>
            </a:r>
            <a:r>
              <a:rPr lang="en-CA" sz="2200" dirty="0" smtClean="0"/>
              <a:t>n ne veut pas d’un potager </a:t>
            </a:r>
            <a:r>
              <a:rPr lang="en-CA" sz="2200" dirty="0" err="1" smtClean="0"/>
              <a:t>formel</a:t>
            </a:r>
            <a:r>
              <a:rPr lang="en-CA" sz="2200" dirty="0" smtClean="0"/>
              <a:t>, qui </a:t>
            </a:r>
            <a:r>
              <a:rPr lang="en-CA" sz="2200" dirty="0" err="1" smtClean="0"/>
              <a:t>détruirait</a:t>
            </a:r>
            <a:r>
              <a:rPr lang="en-CA" sz="2200" dirty="0" smtClean="0"/>
              <a:t> </a:t>
            </a:r>
            <a:r>
              <a:rPr lang="en-CA" sz="2200" dirty="0" err="1" smtClean="0"/>
              <a:t>l’ambiance</a:t>
            </a:r>
            <a:r>
              <a:rPr lang="en-CA" sz="2200" dirty="0" smtClean="0"/>
              <a:t> de notre jardin.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0166" y="357166"/>
            <a:ext cx="7358114" cy="1143008"/>
          </a:xfrm>
        </p:spPr>
        <p:txBody>
          <a:bodyPr/>
          <a:lstStyle/>
          <a:p>
            <a:r>
              <a:rPr lang="en-CA" dirty="0" smtClean="0"/>
              <a:t>Comment harmoniser jardin ornemental et potager?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4414" y="2428868"/>
            <a:ext cx="7786742" cy="4429132"/>
          </a:xfrm>
        </p:spPr>
        <p:txBody>
          <a:bodyPr/>
          <a:lstStyle/>
          <a:p>
            <a:r>
              <a:rPr lang="en-CA" sz="2400" dirty="0" smtClean="0"/>
              <a:t> </a:t>
            </a:r>
            <a:r>
              <a:rPr lang="en-CA" sz="2400" dirty="0" err="1"/>
              <a:t>L</a:t>
            </a:r>
            <a:r>
              <a:rPr lang="en-CA" sz="2400" dirty="0" err="1" smtClean="0"/>
              <a:t>iste</a:t>
            </a:r>
            <a:r>
              <a:rPr lang="en-CA" sz="2400" dirty="0" smtClean="0"/>
              <a:t> de tout ce qui se mange… ou non, dans notre jardin</a:t>
            </a:r>
          </a:p>
          <a:p>
            <a:r>
              <a:rPr lang="en-CA" sz="2400" dirty="0" err="1"/>
              <a:t>L</a:t>
            </a:r>
            <a:r>
              <a:rPr lang="en-CA" sz="2400" dirty="0" err="1" smtClean="0"/>
              <a:t>iste</a:t>
            </a:r>
            <a:r>
              <a:rPr lang="en-CA" sz="2400" dirty="0" smtClean="0"/>
              <a:t> de tout ce qu’on mange</a:t>
            </a:r>
          </a:p>
          <a:p>
            <a:r>
              <a:rPr lang="en-CA" sz="2400" dirty="0" err="1"/>
              <a:t>D</a:t>
            </a:r>
            <a:r>
              <a:rPr lang="en-CA" sz="2400" dirty="0" err="1" smtClean="0"/>
              <a:t>écisions</a:t>
            </a:r>
            <a:r>
              <a:rPr lang="en-CA" sz="2400" dirty="0" smtClean="0"/>
              <a:t> parfois </a:t>
            </a:r>
            <a:r>
              <a:rPr lang="en-CA" sz="2400" dirty="0" err="1" smtClean="0"/>
              <a:t>déchirantes</a:t>
            </a:r>
            <a:r>
              <a:rPr lang="en-CA" sz="2400" dirty="0" smtClean="0"/>
              <a:t>:</a:t>
            </a:r>
          </a:p>
          <a:p>
            <a:pPr lvl="1"/>
            <a:r>
              <a:rPr lang="en-CA" sz="2200" dirty="0" smtClean="0"/>
              <a:t>Se </a:t>
            </a:r>
            <a:r>
              <a:rPr lang="en-CA" sz="2200" dirty="0" err="1" smtClean="0"/>
              <a:t>débarrasser</a:t>
            </a:r>
            <a:r>
              <a:rPr lang="en-CA" sz="2200" dirty="0" smtClean="0"/>
              <a:t> des plantes toxiques</a:t>
            </a:r>
          </a:p>
          <a:p>
            <a:pPr lvl="1"/>
            <a:r>
              <a:rPr lang="en-CA" sz="2200" dirty="0" smtClean="0"/>
              <a:t>Se </a:t>
            </a:r>
            <a:r>
              <a:rPr lang="en-CA" sz="2200" dirty="0" err="1" smtClean="0"/>
              <a:t>débarrasser</a:t>
            </a:r>
            <a:r>
              <a:rPr lang="en-CA" sz="2200" dirty="0" smtClean="0"/>
              <a:t> </a:t>
            </a:r>
            <a:r>
              <a:rPr lang="en-CA" sz="2200" dirty="0" err="1" smtClean="0"/>
              <a:t>d’arbustes</a:t>
            </a:r>
            <a:r>
              <a:rPr lang="en-CA" sz="2200" dirty="0" smtClean="0"/>
              <a:t> non comestibles</a:t>
            </a:r>
          </a:p>
          <a:p>
            <a:pPr lvl="1"/>
            <a:r>
              <a:rPr lang="en-CA" sz="2200" dirty="0" smtClean="0"/>
              <a:t>Se </a:t>
            </a:r>
            <a:r>
              <a:rPr lang="en-CA" sz="2200" dirty="0" err="1" smtClean="0"/>
              <a:t>débarrasser</a:t>
            </a:r>
            <a:r>
              <a:rPr lang="en-CA" sz="2200" dirty="0" smtClean="0"/>
              <a:t> d’une plante qui </a:t>
            </a:r>
            <a:r>
              <a:rPr lang="en-CA" sz="2200" dirty="0" err="1" smtClean="0"/>
              <a:t>perfome</a:t>
            </a:r>
            <a:r>
              <a:rPr lang="en-CA" sz="2200" dirty="0" smtClean="0"/>
              <a:t> peu, qui demande beaucoup de soins.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0166" y="642918"/>
            <a:ext cx="6589199" cy="661750"/>
          </a:xfrm>
        </p:spPr>
        <p:txBody>
          <a:bodyPr/>
          <a:lstStyle/>
          <a:p>
            <a:r>
              <a:rPr lang="en-CA" dirty="0" smtClean="0"/>
              <a:t>Remplacer nos végétaux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1538" y="2357430"/>
            <a:ext cx="7786742" cy="4500570"/>
          </a:xfrm>
        </p:spPr>
        <p:txBody>
          <a:bodyPr/>
          <a:lstStyle/>
          <a:p>
            <a:r>
              <a:rPr lang="en-CA" sz="2400" dirty="0" err="1" smtClean="0"/>
              <a:t>Spirées</a:t>
            </a:r>
            <a:r>
              <a:rPr lang="en-CA" sz="2400" dirty="0" smtClean="0"/>
              <a:t>, </a:t>
            </a:r>
            <a:r>
              <a:rPr lang="en-CA" sz="2400" i="1" dirty="0" smtClean="0"/>
              <a:t>Forsythia</a:t>
            </a:r>
            <a:r>
              <a:rPr lang="en-CA" sz="2400" dirty="0" smtClean="0"/>
              <a:t>, par bleuetiers , </a:t>
            </a:r>
            <a:r>
              <a:rPr lang="en-CA" sz="2400" dirty="0" err="1" smtClean="0"/>
              <a:t>camerisiers</a:t>
            </a:r>
            <a:r>
              <a:rPr lang="en-CA" sz="2400" dirty="0" smtClean="0"/>
              <a:t>, des </a:t>
            </a:r>
            <a:r>
              <a:rPr lang="en-CA" sz="2400" dirty="0" err="1" smtClean="0"/>
              <a:t>mûriers</a:t>
            </a:r>
            <a:r>
              <a:rPr lang="en-CA" sz="2400" dirty="0" smtClean="0"/>
              <a:t>, des </a:t>
            </a:r>
            <a:r>
              <a:rPr lang="en-CA" sz="2400" dirty="0" err="1" smtClean="0"/>
              <a:t>gadelliers</a:t>
            </a:r>
            <a:r>
              <a:rPr lang="en-CA" sz="2400" dirty="0" smtClean="0"/>
              <a:t>, des </a:t>
            </a:r>
            <a:r>
              <a:rPr lang="en-CA" sz="2400" dirty="0" err="1" smtClean="0"/>
              <a:t>groseilliers</a:t>
            </a:r>
            <a:r>
              <a:rPr lang="en-CA" sz="2400" dirty="0" smtClean="0"/>
              <a:t>.</a:t>
            </a:r>
          </a:p>
          <a:p>
            <a:r>
              <a:rPr lang="en-CA" sz="2400" dirty="0" err="1" smtClean="0"/>
              <a:t>Hydrangées</a:t>
            </a:r>
            <a:r>
              <a:rPr lang="en-CA" sz="2400" dirty="0" smtClean="0"/>
              <a:t> par des </a:t>
            </a:r>
            <a:r>
              <a:rPr lang="en-CA" sz="2400" dirty="0" err="1" smtClean="0"/>
              <a:t>cerisiers</a:t>
            </a:r>
            <a:r>
              <a:rPr lang="en-CA" sz="2400" dirty="0" smtClean="0"/>
              <a:t> de </a:t>
            </a:r>
            <a:r>
              <a:rPr lang="en-CA" sz="2400" dirty="0" err="1" smtClean="0"/>
              <a:t>Mandchourie</a:t>
            </a:r>
            <a:r>
              <a:rPr lang="en-CA" sz="2400" dirty="0" smtClean="0"/>
              <a:t>, des </a:t>
            </a:r>
            <a:r>
              <a:rPr lang="en-CA" sz="2400" dirty="0" err="1" smtClean="0"/>
              <a:t>amélanchiers</a:t>
            </a:r>
            <a:r>
              <a:rPr lang="en-CA" sz="2400" dirty="0" smtClean="0"/>
              <a:t>.</a:t>
            </a:r>
          </a:p>
          <a:p>
            <a:r>
              <a:rPr lang="en-CA" sz="2400" dirty="0" err="1" smtClean="0"/>
              <a:t>Pommetiers</a:t>
            </a:r>
            <a:r>
              <a:rPr lang="en-CA" sz="2400" dirty="0" smtClean="0"/>
              <a:t> </a:t>
            </a:r>
            <a:r>
              <a:rPr lang="en-CA" sz="2400" dirty="0" err="1" smtClean="0"/>
              <a:t>décoratifs</a:t>
            </a:r>
            <a:r>
              <a:rPr lang="en-CA" sz="2400" dirty="0" smtClean="0"/>
              <a:t> par des pommiers nains</a:t>
            </a:r>
          </a:p>
          <a:p>
            <a:r>
              <a:rPr lang="en-CA" sz="2400" i="1" dirty="0" err="1" smtClean="0"/>
              <a:t>Hostas</a:t>
            </a:r>
            <a:r>
              <a:rPr lang="en-CA" sz="2400" dirty="0" smtClean="0"/>
              <a:t>, </a:t>
            </a:r>
            <a:r>
              <a:rPr lang="en-CA" sz="2400" i="1" dirty="0" err="1" smtClean="0"/>
              <a:t>Rodgersia</a:t>
            </a:r>
            <a:r>
              <a:rPr lang="en-CA" sz="2400" dirty="0" smtClean="0"/>
              <a:t> par des rhubarbes, des choux, du kale, des épinards, des verdurettes.</a:t>
            </a:r>
          </a:p>
          <a:p>
            <a:r>
              <a:rPr lang="en-CA" sz="2400" dirty="0" smtClean="0"/>
              <a:t>Tomates, concombres, haricots grimpants dans des </a:t>
            </a:r>
            <a:r>
              <a:rPr lang="en-CA" sz="2400" dirty="0" err="1" smtClean="0"/>
              <a:t>obélisques</a:t>
            </a:r>
            <a:r>
              <a:rPr lang="en-CA" sz="2400" dirty="0" smtClean="0"/>
              <a:t>, </a:t>
            </a:r>
            <a:r>
              <a:rPr lang="en-CA" sz="2400" dirty="0" err="1" smtClean="0"/>
              <a:t>adossés</a:t>
            </a:r>
            <a:r>
              <a:rPr lang="en-CA" sz="2400" dirty="0" smtClean="0"/>
              <a:t> à un </a:t>
            </a:r>
            <a:r>
              <a:rPr lang="en-CA" sz="2400" dirty="0" err="1" smtClean="0"/>
              <a:t>mur</a:t>
            </a:r>
            <a:r>
              <a:rPr lang="en-CA" sz="2400" dirty="0" smtClean="0"/>
              <a:t>, sur une porte </a:t>
            </a:r>
            <a:r>
              <a:rPr lang="en-CA" sz="2400" dirty="0" err="1" smtClean="0"/>
              <a:t>d’arche</a:t>
            </a:r>
            <a:r>
              <a:rPr lang="en-CA" sz="2400" dirty="0" smtClean="0"/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0166" y="642918"/>
            <a:ext cx="6589199" cy="661750"/>
          </a:xfrm>
        </p:spPr>
        <p:txBody>
          <a:bodyPr/>
          <a:lstStyle/>
          <a:p>
            <a:r>
              <a:rPr lang="en-CA" dirty="0" smtClean="0"/>
              <a:t>Remplacer nos végétaux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1538" y="2071678"/>
            <a:ext cx="7715304" cy="4786322"/>
          </a:xfrm>
        </p:spPr>
        <p:txBody>
          <a:bodyPr/>
          <a:lstStyle/>
          <a:p>
            <a:r>
              <a:rPr lang="en-CA" sz="2400" dirty="0" err="1" smtClean="0"/>
              <a:t>Aconit</a:t>
            </a:r>
            <a:r>
              <a:rPr lang="en-CA" sz="2400" dirty="0" smtClean="0"/>
              <a:t> par de la bourrache</a:t>
            </a:r>
          </a:p>
          <a:p>
            <a:r>
              <a:rPr lang="en-CA" sz="2400" dirty="0" err="1" smtClean="0"/>
              <a:t>Digitale</a:t>
            </a:r>
            <a:r>
              <a:rPr lang="en-CA" sz="2400" dirty="0" smtClean="0"/>
              <a:t> par des choux de Bruxelles</a:t>
            </a:r>
          </a:p>
          <a:p>
            <a:r>
              <a:rPr lang="en-CA" sz="2400" dirty="0" err="1" smtClean="0"/>
              <a:t>Fétuque</a:t>
            </a:r>
            <a:r>
              <a:rPr lang="en-CA" sz="2400" dirty="0" smtClean="0"/>
              <a:t> par de la ciboulette, de l’ail, de </a:t>
            </a:r>
            <a:r>
              <a:rPr lang="en-CA" sz="2400" dirty="0" err="1" smtClean="0"/>
              <a:t>l’oignon</a:t>
            </a:r>
            <a:endParaRPr lang="en-CA" sz="2400" dirty="0" smtClean="0"/>
          </a:p>
          <a:p>
            <a:r>
              <a:rPr lang="en-CA" sz="2400" dirty="0" err="1" smtClean="0"/>
              <a:t>Rudbeckies</a:t>
            </a:r>
            <a:r>
              <a:rPr lang="en-CA" sz="2400" dirty="0" smtClean="0"/>
              <a:t> par du fenouil </a:t>
            </a:r>
          </a:p>
          <a:p>
            <a:r>
              <a:rPr lang="en-CA" sz="2400" dirty="0" err="1" smtClean="0"/>
              <a:t>Clématites</a:t>
            </a:r>
            <a:r>
              <a:rPr lang="en-CA" sz="2400" dirty="0" smtClean="0"/>
              <a:t> par du raisin, du kiwi, des haricots</a:t>
            </a:r>
          </a:p>
          <a:p>
            <a:r>
              <a:rPr lang="en-CA" sz="2400" i="1" dirty="0" smtClean="0"/>
              <a:t>Sedum </a:t>
            </a:r>
            <a:r>
              <a:rPr lang="en-CA" sz="2400" i="1" dirty="0" err="1" smtClean="0"/>
              <a:t>spectabile</a:t>
            </a:r>
            <a:r>
              <a:rPr lang="en-CA" sz="2400" dirty="0" smtClean="0"/>
              <a:t> par </a:t>
            </a:r>
            <a:r>
              <a:rPr lang="en-CA" sz="2400" dirty="0" smtClean="0"/>
              <a:t>du </a:t>
            </a:r>
            <a:r>
              <a:rPr lang="en-CA" sz="2400" dirty="0" smtClean="0"/>
              <a:t>brocoli, du chou-fleur</a:t>
            </a:r>
          </a:p>
          <a:p>
            <a:r>
              <a:rPr lang="en-CA" sz="2400" i="1" dirty="0" err="1" smtClean="0"/>
              <a:t>Heuchera</a:t>
            </a:r>
            <a:r>
              <a:rPr lang="en-CA" sz="2400" dirty="0" smtClean="0"/>
              <a:t> par des betteraves ou de la bette à carde</a:t>
            </a:r>
          </a:p>
          <a:p>
            <a:pPr>
              <a:buNone/>
            </a:pPr>
            <a:endParaRPr lang="fr-CA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0166" y="642918"/>
            <a:ext cx="6589199" cy="661750"/>
          </a:xfrm>
        </p:spPr>
        <p:txBody>
          <a:bodyPr/>
          <a:lstStyle/>
          <a:p>
            <a:r>
              <a:rPr lang="en-CA" dirty="0" smtClean="0"/>
              <a:t>Remplacer nos végétaux 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4414" y="2428868"/>
            <a:ext cx="7929586" cy="4429132"/>
          </a:xfrm>
        </p:spPr>
        <p:txBody>
          <a:bodyPr/>
          <a:lstStyle/>
          <a:p>
            <a:r>
              <a:rPr lang="en-CA" sz="2400" dirty="0" smtClean="0"/>
              <a:t>Garnir une clôture d’une rangée </a:t>
            </a:r>
            <a:r>
              <a:rPr lang="en-CA" sz="2400" dirty="0" err="1" smtClean="0"/>
              <a:t>d’asperges</a:t>
            </a:r>
            <a:endParaRPr lang="en-CA" sz="2400" dirty="0" smtClean="0"/>
          </a:p>
          <a:p>
            <a:r>
              <a:rPr lang="en-CA" sz="2400" dirty="0" smtClean="0"/>
              <a:t>Remplir les trous avec des plants de tomatillos, de  poivrons, </a:t>
            </a:r>
            <a:r>
              <a:rPr lang="en-CA" sz="2400" dirty="0" err="1" smtClean="0"/>
              <a:t>d’artichauts</a:t>
            </a:r>
            <a:r>
              <a:rPr lang="en-CA" sz="2400" dirty="0" smtClean="0"/>
              <a:t>, </a:t>
            </a:r>
            <a:r>
              <a:rPr lang="en-CA" sz="2400" dirty="0" err="1" smtClean="0"/>
              <a:t>d’aubergine</a:t>
            </a:r>
            <a:r>
              <a:rPr lang="en-CA" sz="2400" dirty="0" smtClean="0"/>
              <a:t>, de livèche</a:t>
            </a:r>
          </a:p>
          <a:p>
            <a:r>
              <a:rPr lang="en-CA" sz="2600" dirty="0" smtClean="0"/>
              <a:t>Remplir les trous de semis de légumes racines – radis, carottes, rabioles, betteraves, radis noir, radis melon d’eau - </a:t>
            </a:r>
          </a:p>
          <a:p>
            <a:pPr lvl="1">
              <a:buNone/>
            </a:pPr>
            <a:endParaRPr lang="en-CA" sz="1000" dirty="0" smtClean="0"/>
          </a:p>
          <a:p>
            <a:r>
              <a:rPr lang="en-CA" sz="2400" dirty="0" smtClean="0"/>
              <a:t>Et on termine en remplaçant les annuelles par des laitues, des fines herbes</a:t>
            </a:r>
          </a:p>
          <a:p>
            <a:pPr lvl="1"/>
            <a:endParaRPr lang="fr-CA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1604" y="500042"/>
            <a:ext cx="6143668" cy="1071570"/>
          </a:xfrm>
        </p:spPr>
        <p:txBody>
          <a:bodyPr/>
          <a:lstStyle/>
          <a:p>
            <a:r>
              <a:rPr lang="en-CA" dirty="0" err="1" smtClean="0"/>
              <a:t>Compléter</a:t>
            </a:r>
            <a:r>
              <a:rPr lang="en-CA" dirty="0" smtClean="0"/>
              <a:t> notre jardin comestible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4414" y="2643182"/>
            <a:ext cx="7929586" cy="4214818"/>
          </a:xfrm>
        </p:spPr>
        <p:txBody>
          <a:bodyPr/>
          <a:lstStyle/>
          <a:p>
            <a:r>
              <a:rPr lang="en-CA" sz="2400" dirty="0" smtClean="0"/>
              <a:t>On planifie nos potées  et </a:t>
            </a:r>
            <a:r>
              <a:rPr lang="en-CA" sz="2400" dirty="0" err="1" smtClean="0"/>
              <a:t>corbeilles</a:t>
            </a:r>
            <a:r>
              <a:rPr lang="en-CA" sz="2400" dirty="0" smtClean="0"/>
              <a:t> comestibles.</a:t>
            </a:r>
          </a:p>
          <a:p>
            <a:pPr lvl="1"/>
            <a:r>
              <a:rPr lang="en-CA" sz="2200" dirty="0" smtClean="0"/>
              <a:t>Kale, ciboulette (ordinaire ou à l’ail), laitue </a:t>
            </a:r>
            <a:r>
              <a:rPr lang="en-CA" sz="2200" dirty="0" err="1" smtClean="0"/>
              <a:t>frisée</a:t>
            </a:r>
            <a:r>
              <a:rPr lang="en-CA" sz="2200" dirty="0" smtClean="0"/>
              <a:t> et laitue romaine</a:t>
            </a:r>
          </a:p>
          <a:p>
            <a:pPr lvl="1"/>
            <a:r>
              <a:rPr lang="en-CA" sz="2200" dirty="0" smtClean="0"/>
              <a:t>Roquette, Bette à carde arc-en-</a:t>
            </a:r>
            <a:r>
              <a:rPr lang="en-CA" sz="2200" dirty="0" err="1" smtClean="0"/>
              <a:t>ciel</a:t>
            </a:r>
            <a:r>
              <a:rPr lang="en-CA" sz="2200" dirty="0" smtClean="0"/>
              <a:t>, oignons </a:t>
            </a:r>
          </a:p>
          <a:p>
            <a:pPr lvl="1"/>
            <a:r>
              <a:rPr lang="en-CA" sz="2200" dirty="0" smtClean="0"/>
              <a:t>Roquette, laitues feuille de chêne, poireau</a:t>
            </a:r>
            <a:endParaRPr lang="fr-CA" sz="2200" dirty="0" smtClean="0"/>
          </a:p>
          <a:p>
            <a:pPr lvl="1"/>
            <a:r>
              <a:rPr lang="en-CA" sz="2200" dirty="0" smtClean="0"/>
              <a:t>Tomate, tagète, basilic, persil</a:t>
            </a:r>
          </a:p>
          <a:p>
            <a:pPr lvl="1"/>
            <a:r>
              <a:rPr lang="en-CA" sz="2200" dirty="0" smtClean="0"/>
              <a:t>Fenouil, basilic, origan doré.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6589199" cy="1214446"/>
          </a:xfrm>
        </p:spPr>
        <p:txBody>
          <a:bodyPr/>
          <a:lstStyle/>
          <a:p>
            <a:r>
              <a:rPr lang="en-CA" dirty="0" smtClean="0"/>
              <a:t>Le </a:t>
            </a:r>
            <a:r>
              <a:rPr lang="en-CA" dirty="0" err="1" smtClean="0"/>
              <a:t>compagnonnage</a:t>
            </a:r>
            <a:r>
              <a:rPr lang="en-CA" dirty="0" smtClean="0"/>
              <a:t> – quelques associations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4414" y="1785926"/>
            <a:ext cx="7715304" cy="5072074"/>
          </a:xfrm>
        </p:spPr>
        <p:txBody>
          <a:bodyPr/>
          <a:lstStyle/>
          <a:p>
            <a:r>
              <a:rPr lang="en-CA" sz="2200" dirty="0" smtClean="0"/>
              <a:t>L’ail éloigne le scarabée du rosier et du pommier.</a:t>
            </a:r>
          </a:p>
          <a:p>
            <a:r>
              <a:rPr lang="en-CA" sz="2200" dirty="0" smtClean="0"/>
              <a:t>L’ail éloigne la mouche de la carotte.</a:t>
            </a:r>
          </a:p>
          <a:p>
            <a:r>
              <a:rPr lang="en-CA" sz="2200" dirty="0" err="1" smtClean="0"/>
              <a:t>L’asperge</a:t>
            </a:r>
            <a:r>
              <a:rPr lang="en-CA" sz="2200" dirty="0" smtClean="0"/>
              <a:t> tolère le persil.</a:t>
            </a:r>
          </a:p>
          <a:p>
            <a:r>
              <a:rPr lang="en-CA" sz="2200" dirty="0" err="1" smtClean="0"/>
              <a:t>L’aubergine</a:t>
            </a:r>
            <a:r>
              <a:rPr lang="en-CA" sz="2200" dirty="0" smtClean="0"/>
              <a:t> </a:t>
            </a:r>
            <a:r>
              <a:rPr lang="en-CA" sz="2200" dirty="0" err="1" smtClean="0"/>
              <a:t>profite</a:t>
            </a:r>
            <a:r>
              <a:rPr lang="en-CA" sz="2200" dirty="0" smtClean="0"/>
              <a:t> bien de la proximité de la bourrache, du haricot, du pois, de </a:t>
            </a:r>
            <a:r>
              <a:rPr lang="en-CA" sz="2200" dirty="0" err="1" smtClean="0"/>
              <a:t>l’estragon</a:t>
            </a:r>
            <a:r>
              <a:rPr lang="en-CA" sz="2200" dirty="0" smtClean="0"/>
              <a:t>.</a:t>
            </a:r>
          </a:p>
          <a:p>
            <a:r>
              <a:rPr lang="en-CA" sz="2200" dirty="0" smtClean="0"/>
              <a:t>Le basilic aime bien la tomate.</a:t>
            </a:r>
          </a:p>
          <a:p>
            <a:r>
              <a:rPr lang="en-CA" sz="2200" dirty="0" smtClean="0"/>
              <a:t>Le calendula est un nématicide.  Il accompagne bien la tomate, les brassicacées, l’ail, </a:t>
            </a:r>
            <a:r>
              <a:rPr lang="en-CA" sz="2200" dirty="0" err="1" smtClean="0"/>
              <a:t>l’oignon</a:t>
            </a:r>
            <a:r>
              <a:rPr lang="en-CA" sz="2200" dirty="0" smtClean="0"/>
              <a:t> et le poireau.</a:t>
            </a:r>
          </a:p>
          <a:p>
            <a:r>
              <a:rPr lang="en-CA" sz="2200" dirty="0" smtClean="0"/>
              <a:t>La capucine accompagne bien les cucurbitacées.</a:t>
            </a:r>
          </a:p>
          <a:p>
            <a:r>
              <a:rPr lang="en-CA" sz="2200" dirty="0" smtClean="0"/>
              <a:t>Le fenouil déteste la tomate, la carotte et le chou.</a:t>
            </a:r>
          </a:p>
          <a:p>
            <a:pPr lvl="1"/>
            <a:endParaRPr lang="en-CA" sz="2200" dirty="0" smtClean="0"/>
          </a:p>
          <a:p>
            <a:pPr lvl="1"/>
            <a:endParaRPr lang="en-CA" sz="2200" dirty="0" smtClean="0"/>
          </a:p>
          <a:p>
            <a:pPr lvl="1"/>
            <a:endParaRPr lang="fr-CA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627327" cy="5903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Pourquoi?</a:t>
            </a:r>
            <a:br>
              <a:rPr lang="en-CA" dirty="0" smtClean="0"/>
            </a:br>
            <a:r>
              <a:rPr lang="fr-CA" dirty="0" smtClean="0"/>
              <a:t/>
            </a:r>
            <a:br>
              <a:rPr lang="fr-CA" dirty="0" smtClean="0"/>
            </a:br>
            <a:endParaRPr lang="fr-CA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1357290" y="3357562"/>
          <a:ext cx="7519993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06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06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06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06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Budget 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familial </a:t>
                      </a:r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</a:rPr>
                        <a:t>moyen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 lié 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à l’alimentation</a:t>
                      </a:r>
                      <a:endParaRPr lang="fr-CA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8 154$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11 800$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12 180$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12 667$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16% est affecté aux fruits et légumes</a:t>
                      </a:r>
                      <a:endParaRPr lang="fr-CA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CA" baseline="0" dirty="0" smtClean="0">
                          <a:solidFill>
                            <a:schemeClr val="tx1"/>
                          </a:solidFill>
                        </a:rPr>
                        <a:t> 300$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900</a:t>
                      </a:r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$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CA" baseline="0" dirty="0" smtClean="0">
                          <a:solidFill>
                            <a:schemeClr val="tx1"/>
                          </a:solidFill>
                        </a:rPr>
                        <a:t> 950</a:t>
                      </a:r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$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025$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357290" y="2214554"/>
            <a:ext cx="7529510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tabLst/>
              <a:defRPr/>
            </a:pPr>
            <a:r>
              <a:rPr kumimoji="0" lang="fr-C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alimentation saine </a:t>
            </a:r>
            <a:r>
              <a:rPr kumimoji="0" lang="fr-C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comprenant des produits de provenance locale, frais et/ou bio.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endParaRPr kumimoji="0" lang="fr-CA" sz="2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tabLst/>
              <a:defRPr/>
            </a:pP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1357290" y="5357826"/>
            <a:ext cx="7529510" cy="114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lvl="0" eaLnBrk="1" hangingPunct="1">
              <a:spcBef>
                <a:spcPts val="1000"/>
              </a:spcBef>
              <a:buClr>
                <a:schemeClr val="accent1"/>
              </a:buClr>
            </a:pPr>
            <a:r>
              <a:rPr lang="en-CA" sz="2400" dirty="0" smtClean="0"/>
              <a:t>“Si nos </a:t>
            </a:r>
            <a:r>
              <a:rPr lang="en-CA" sz="2400" dirty="0" err="1" smtClean="0"/>
              <a:t>aménagements</a:t>
            </a:r>
            <a:r>
              <a:rPr lang="en-CA" sz="2400" dirty="0" smtClean="0"/>
              <a:t> </a:t>
            </a:r>
            <a:r>
              <a:rPr lang="en-CA" sz="2400" dirty="0" err="1" smtClean="0"/>
              <a:t>produisaient</a:t>
            </a:r>
            <a:r>
              <a:rPr lang="en-CA" sz="2400" dirty="0" smtClean="0"/>
              <a:t> 25% de la </a:t>
            </a:r>
            <a:r>
              <a:rPr lang="en-CA" sz="2400" dirty="0" err="1" smtClean="0"/>
              <a:t>nourriture</a:t>
            </a:r>
            <a:r>
              <a:rPr lang="en-CA" sz="2400" dirty="0" smtClean="0"/>
              <a:t> qu’on </a:t>
            </a:r>
            <a:r>
              <a:rPr lang="en-CA" sz="2400" dirty="0" err="1" smtClean="0"/>
              <a:t>consomme</a:t>
            </a:r>
            <a:r>
              <a:rPr lang="en-CA" sz="2400" dirty="0" smtClean="0"/>
              <a:t>, le portrait global de la </a:t>
            </a:r>
            <a:r>
              <a:rPr lang="en-CA" sz="2400" dirty="0" err="1" smtClean="0"/>
              <a:t>communauté</a:t>
            </a:r>
            <a:r>
              <a:rPr lang="en-CA" sz="2400" dirty="0" smtClean="0"/>
              <a:t> </a:t>
            </a:r>
            <a:r>
              <a:rPr lang="en-CA" sz="2400" dirty="0" err="1" smtClean="0"/>
              <a:t>serait</a:t>
            </a:r>
            <a:r>
              <a:rPr lang="en-CA" sz="2400" dirty="0" smtClean="0"/>
              <a:t> </a:t>
            </a:r>
            <a:r>
              <a:rPr lang="en-CA" sz="2400" dirty="0" err="1" smtClean="0"/>
              <a:t>drôlement</a:t>
            </a:r>
            <a:r>
              <a:rPr lang="en-CA" sz="2400" dirty="0" smtClean="0"/>
              <a:t> amélioré.”     Rock </a:t>
            </a:r>
            <a:r>
              <a:rPr lang="en-CA" sz="2400" dirty="0" err="1" smtClean="0"/>
              <a:t>Giguère</a:t>
            </a:r>
            <a:endParaRPr kumimoji="0" lang="fr-CA" sz="2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Char char=""/>
              <a:tabLst/>
              <a:defRPr/>
            </a:pP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0166" y="571480"/>
            <a:ext cx="6589199" cy="857256"/>
          </a:xfrm>
        </p:spPr>
        <p:txBody>
          <a:bodyPr/>
          <a:lstStyle/>
          <a:p>
            <a:r>
              <a:rPr lang="en-CA" dirty="0" smtClean="0"/>
              <a:t>On a déjà </a:t>
            </a:r>
            <a:r>
              <a:rPr lang="en-CA" dirty="0" err="1" smtClean="0"/>
              <a:t>discuté</a:t>
            </a:r>
            <a:r>
              <a:rPr lang="en-CA" dirty="0" smtClean="0"/>
              <a:t>…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4414" y="2214554"/>
            <a:ext cx="7643866" cy="4643446"/>
          </a:xfrm>
        </p:spPr>
        <p:txBody>
          <a:bodyPr/>
          <a:lstStyle/>
          <a:p>
            <a:r>
              <a:rPr lang="en-CA" sz="2400" dirty="0" smtClean="0"/>
              <a:t>de potagers </a:t>
            </a:r>
            <a:r>
              <a:rPr lang="en-CA" sz="2400" dirty="0" smtClean="0"/>
              <a:t>sur petites surfaces</a:t>
            </a:r>
            <a:endParaRPr lang="en-CA" sz="2400" dirty="0" smtClean="0"/>
          </a:p>
          <a:p>
            <a:r>
              <a:rPr lang="en-CA" sz="2400" dirty="0" smtClean="0"/>
              <a:t>comment se </a:t>
            </a:r>
            <a:r>
              <a:rPr lang="en-CA" sz="2400" dirty="0" err="1" smtClean="0"/>
              <a:t>conjugait</a:t>
            </a:r>
            <a:r>
              <a:rPr lang="en-CA" sz="2400" dirty="0" smtClean="0"/>
              <a:t> </a:t>
            </a:r>
            <a:r>
              <a:rPr lang="en-CA" sz="2400" dirty="0" err="1" smtClean="0"/>
              <a:t>l’agriculture</a:t>
            </a:r>
            <a:r>
              <a:rPr lang="en-CA" sz="2400" dirty="0" smtClean="0"/>
              <a:t> urbaine:</a:t>
            </a:r>
          </a:p>
          <a:p>
            <a:pPr lvl="1"/>
            <a:r>
              <a:rPr lang="en-CA" sz="2200" dirty="0" smtClean="0"/>
              <a:t>Potager de cour avant ou cour arrière</a:t>
            </a:r>
          </a:p>
          <a:p>
            <a:pPr lvl="1"/>
            <a:r>
              <a:rPr lang="en-CA" sz="2200" dirty="0" smtClean="0"/>
              <a:t>Potager de balcon</a:t>
            </a:r>
          </a:p>
          <a:p>
            <a:pPr lvl="1"/>
            <a:r>
              <a:rPr lang="en-CA" sz="2200" dirty="0" smtClean="0"/>
              <a:t>Potager communautaire et / ou collectif</a:t>
            </a:r>
          </a:p>
          <a:p>
            <a:pPr lvl="1"/>
            <a:r>
              <a:rPr lang="en-CA" sz="2200" dirty="0" err="1"/>
              <a:t>Incroyables</a:t>
            </a:r>
            <a:r>
              <a:rPr lang="en-CA" sz="2200" dirty="0"/>
              <a:t> comestibles</a:t>
            </a:r>
          </a:p>
          <a:p>
            <a:pPr lvl="1"/>
            <a:r>
              <a:rPr lang="en-CA" sz="2200" dirty="0" smtClean="0"/>
              <a:t>Verger urbain</a:t>
            </a:r>
          </a:p>
          <a:p>
            <a:pPr lvl="1"/>
            <a:r>
              <a:rPr lang="en-CA" sz="2200" dirty="0" err="1" smtClean="0"/>
              <a:t>Cueillette</a:t>
            </a:r>
            <a:r>
              <a:rPr lang="en-CA" sz="2200" dirty="0" smtClean="0"/>
              <a:t> de Fruits </a:t>
            </a:r>
            <a:r>
              <a:rPr lang="en-CA" sz="2200" dirty="0" err="1" smtClean="0"/>
              <a:t>Défendus</a:t>
            </a:r>
            <a:r>
              <a:rPr lang="en-CA" sz="2200" dirty="0" smtClean="0"/>
              <a:t>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ersail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9144000" cy="605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RÃ©sultats de recherche d'images pour Â«Â potager en devantureÂ Â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8"/>
            <a:ext cx="4572008" cy="4572008"/>
          </a:xfrm>
          <a:prstGeom prst="rect">
            <a:avLst/>
          </a:prstGeom>
          <a:noFill/>
        </p:spPr>
      </p:pic>
      <p:pic>
        <p:nvPicPr>
          <p:cNvPr id="3" name="Picture 2" descr="Image associÃ©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702" y="2285992"/>
            <a:ext cx="4587297" cy="4572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nda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572001" cy="2882349"/>
          </a:xfrm>
          <a:prstGeom prst="rect">
            <a:avLst/>
          </a:prstGeom>
        </p:spPr>
      </p:pic>
      <p:pic>
        <p:nvPicPr>
          <p:cNvPr id="1026" name="Picture 2" descr="D:\EasyShare\000_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85926"/>
            <a:ext cx="4572000" cy="3429000"/>
          </a:xfrm>
          <a:prstGeom prst="rect">
            <a:avLst/>
          </a:prstGeom>
          <a:noFill/>
        </p:spPr>
      </p:pic>
      <p:pic>
        <p:nvPicPr>
          <p:cNvPr id="1027" name="Picture 3" descr="D:\IMGP0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82683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RÃ©sultats de recherche d'images pour Â«Â potager en devantureÂ Â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8" cy="4572008"/>
          </a:xfrm>
          <a:prstGeom prst="rect">
            <a:avLst/>
          </a:prstGeom>
          <a:noFill/>
        </p:spPr>
      </p:pic>
      <p:pic>
        <p:nvPicPr>
          <p:cNvPr id="3" name="Picture 2" descr="Image associÃ©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702" y="2285992"/>
            <a:ext cx="4587297" cy="4572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10" y="0"/>
            <a:ext cx="9088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0719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aire-potager-debut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28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odscap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34" y="382904"/>
            <a:ext cx="9182634" cy="61179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jardin comestibl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ou-ornement-600x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0"/>
            <a:ext cx="90011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ardin comestibl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10" y="0"/>
            <a:ext cx="90117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190629 Potager Paul et Hélèn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rte d'arch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0"/>
            <a:ext cx="45691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uteur-haric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42860"/>
            <a:ext cx="6715140" cy="67151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eillis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428625"/>
            <a:ext cx="4800600" cy="60007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uteur à tomate avec c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32"/>
            <a:ext cx="5715040" cy="6789468"/>
          </a:xfrm>
          <a:prstGeom prst="rect">
            <a:avLst/>
          </a:prstGeom>
        </p:spPr>
      </p:pic>
      <p:pic>
        <p:nvPicPr>
          <p:cNvPr id="3" name="Image 2" descr="tuteur à tomate 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291" y="0"/>
            <a:ext cx="410170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uteur à haricots vé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" y="714356"/>
            <a:ext cx="9135943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bélisqu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84"/>
            <a:ext cx="4572032" cy="6817516"/>
          </a:xfrm>
          <a:prstGeom prst="rect">
            <a:avLst/>
          </a:prstGeom>
        </p:spPr>
      </p:pic>
      <p:pic>
        <p:nvPicPr>
          <p:cNvPr id="3" name="Image 2" descr="tuteurs coloré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314" y="0"/>
            <a:ext cx="27746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ge à tomates en bambo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88239" cy="5715016"/>
          </a:xfrm>
          <a:prstGeom prst="rect">
            <a:avLst/>
          </a:prstGeom>
        </p:spPr>
      </p:pic>
      <p:pic>
        <p:nvPicPr>
          <p:cNvPr id="5" name="Image 4" descr="tuteurs à tomates coloré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2214554"/>
            <a:ext cx="4929190" cy="369689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661750"/>
          </a:xfrm>
        </p:spPr>
        <p:txBody>
          <a:bodyPr/>
          <a:lstStyle/>
          <a:p>
            <a:r>
              <a:rPr lang="en-CA" dirty="0" smtClean="0"/>
              <a:t>Conclusion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2976" y="1928802"/>
            <a:ext cx="7858180" cy="4929198"/>
          </a:xfrm>
        </p:spPr>
        <p:txBody>
          <a:bodyPr/>
          <a:lstStyle/>
          <a:p>
            <a:r>
              <a:rPr lang="en-CA" sz="2000" dirty="0" err="1" smtClean="0"/>
              <a:t>L’intégration</a:t>
            </a:r>
            <a:r>
              <a:rPr lang="en-CA" sz="2000" dirty="0" smtClean="0"/>
              <a:t> de végétaux comestibles dans un </a:t>
            </a:r>
            <a:r>
              <a:rPr lang="en-CA" sz="2000" dirty="0" err="1" smtClean="0"/>
              <a:t>aménagement</a:t>
            </a:r>
            <a:r>
              <a:rPr lang="en-CA" sz="2000" dirty="0" smtClean="0"/>
              <a:t> ornemental  </a:t>
            </a:r>
            <a:r>
              <a:rPr lang="en-CA" sz="2000" b="1" dirty="0" smtClean="0"/>
              <a:t>peut être </a:t>
            </a:r>
            <a:r>
              <a:rPr lang="en-CA" sz="2000" dirty="0" smtClean="0"/>
              <a:t>une alternative </a:t>
            </a:r>
            <a:r>
              <a:rPr lang="en-CA" sz="2000" dirty="0" err="1" smtClean="0"/>
              <a:t>intéressante</a:t>
            </a:r>
            <a:r>
              <a:rPr lang="en-CA" sz="2000" dirty="0" smtClean="0"/>
              <a:t> pour certains.</a:t>
            </a:r>
          </a:p>
          <a:p>
            <a:pPr>
              <a:buNone/>
            </a:pPr>
            <a:endParaRPr lang="en-CA" sz="500" dirty="0" smtClean="0"/>
          </a:p>
          <a:p>
            <a:r>
              <a:rPr lang="en-CA" sz="2000" dirty="0" smtClean="0"/>
              <a:t>L’alimentation: </a:t>
            </a:r>
            <a:r>
              <a:rPr lang="en-CA" sz="2000" dirty="0" err="1" smtClean="0"/>
              <a:t>enjeu</a:t>
            </a:r>
            <a:r>
              <a:rPr lang="en-CA" sz="2000" dirty="0" smtClean="0"/>
              <a:t>  </a:t>
            </a:r>
            <a:r>
              <a:rPr lang="en-CA" sz="2000" dirty="0" err="1" smtClean="0"/>
              <a:t>accru</a:t>
            </a:r>
            <a:r>
              <a:rPr lang="en-CA" sz="2000" dirty="0" smtClean="0"/>
              <a:t> en 2020.</a:t>
            </a:r>
          </a:p>
          <a:p>
            <a:pPr>
              <a:buNone/>
            </a:pPr>
            <a:endParaRPr lang="en-CA" sz="500" dirty="0" smtClean="0"/>
          </a:p>
          <a:p>
            <a:r>
              <a:rPr lang="en-CA" sz="2000" dirty="0" smtClean="0"/>
              <a:t>Si </a:t>
            </a:r>
            <a:r>
              <a:rPr lang="en-CA" sz="2000" dirty="0" err="1" smtClean="0"/>
              <a:t>vous</a:t>
            </a:r>
            <a:r>
              <a:rPr lang="en-CA" sz="2000" dirty="0" smtClean="0"/>
              <a:t> </a:t>
            </a:r>
            <a:r>
              <a:rPr lang="en-CA" sz="2000" dirty="0" err="1" smtClean="0"/>
              <a:t>décidez</a:t>
            </a:r>
            <a:r>
              <a:rPr lang="en-CA" sz="2000" dirty="0" smtClean="0"/>
              <a:t> de prendre cette avenue, </a:t>
            </a:r>
            <a:r>
              <a:rPr lang="en-CA" sz="2000" dirty="0" err="1" smtClean="0"/>
              <a:t>prenez</a:t>
            </a:r>
            <a:r>
              <a:rPr lang="en-CA" sz="2000" dirty="0" smtClean="0"/>
              <a:t> des photos et </a:t>
            </a:r>
            <a:r>
              <a:rPr lang="en-CA" sz="2000" dirty="0" err="1" smtClean="0"/>
              <a:t>n’hésitez</a:t>
            </a:r>
            <a:r>
              <a:rPr lang="en-CA" sz="2000" dirty="0" smtClean="0"/>
              <a:t> pas à </a:t>
            </a:r>
            <a:r>
              <a:rPr lang="en-CA" sz="2000" dirty="0" err="1" smtClean="0"/>
              <a:t>partager</a:t>
            </a:r>
            <a:r>
              <a:rPr lang="en-CA" sz="2000" dirty="0" smtClean="0"/>
              <a:t> vos expériences!!!</a:t>
            </a:r>
          </a:p>
          <a:p>
            <a:pPr>
              <a:buNone/>
            </a:pPr>
            <a:endParaRPr lang="en-CA" sz="500" dirty="0" smtClean="0"/>
          </a:p>
          <a:p>
            <a:r>
              <a:rPr lang="fr-CA" sz="2000" dirty="0" smtClean="0"/>
              <a:t>Saviez-vous que jardiner donne aussi envie de manger des légumes?  Le jardinage est un antidote à la malbouffe.</a:t>
            </a:r>
          </a:p>
          <a:p>
            <a:pPr algn="r">
              <a:buNone/>
            </a:pPr>
            <a:r>
              <a:rPr lang="en-CA" dirty="0" smtClean="0"/>
              <a:t>Marie-Claude </a:t>
            </a:r>
            <a:r>
              <a:rPr lang="en-CA" dirty="0" err="1" smtClean="0"/>
              <a:t>Lortie</a:t>
            </a:r>
            <a:r>
              <a:rPr lang="en-CA" dirty="0" smtClean="0"/>
              <a:t> et Jean-Martin Fortier, </a:t>
            </a:r>
            <a:r>
              <a:rPr lang="en-CA" dirty="0" err="1" smtClean="0"/>
              <a:t>auteurs</a:t>
            </a:r>
            <a:r>
              <a:rPr lang="en-CA" dirty="0" smtClean="0"/>
              <a:t> de </a:t>
            </a:r>
            <a:r>
              <a:rPr lang="en-CA" dirty="0" err="1" smtClean="0"/>
              <a:t>l’Avenir</a:t>
            </a:r>
            <a:r>
              <a:rPr lang="en-CA" dirty="0" smtClean="0"/>
              <a:t> est dans le champ</a:t>
            </a:r>
            <a:endParaRPr lang="fr-CA" dirty="0" smtClean="0"/>
          </a:p>
          <a:p>
            <a:endParaRPr lang="en-CA" sz="2400" dirty="0" smtClean="0"/>
          </a:p>
          <a:p>
            <a:pPr>
              <a:buNone/>
            </a:pPr>
            <a:endParaRPr lang="en-CA" sz="2400" dirty="0" smtClean="0"/>
          </a:p>
          <a:p>
            <a:pPr>
              <a:buNone/>
            </a:pPr>
            <a:endParaRPr lang="en-CA" sz="2400" dirty="0" smtClean="0"/>
          </a:p>
          <a:p>
            <a:endParaRPr lang="en-CA" sz="2400" dirty="0" smtClean="0"/>
          </a:p>
          <a:p>
            <a:endParaRPr lang="fr-CA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0166" y="571480"/>
            <a:ext cx="6589199" cy="857256"/>
          </a:xfrm>
        </p:spPr>
        <p:txBody>
          <a:bodyPr/>
          <a:lstStyle/>
          <a:p>
            <a:r>
              <a:rPr lang="en-CA" dirty="0" smtClean="0"/>
              <a:t>Bibliographie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4414" y="1928802"/>
            <a:ext cx="7643866" cy="4929198"/>
          </a:xfrm>
        </p:spPr>
        <p:txBody>
          <a:bodyPr/>
          <a:lstStyle/>
          <a:p>
            <a:r>
              <a:rPr lang="en-CA" sz="2400" dirty="0" smtClean="0">
                <a:hlinkClick r:id="rId2"/>
              </a:rPr>
              <a:t>www.craquebitume.org</a:t>
            </a:r>
            <a:endParaRPr lang="en-CA" sz="2400" dirty="0" smtClean="0"/>
          </a:p>
          <a:p>
            <a:r>
              <a:rPr lang="en-CA" sz="2400" dirty="0" smtClean="0">
                <a:hlinkClick r:id="rId3"/>
              </a:rPr>
              <a:t>www.lisafrick.com</a:t>
            </a:r>
            <a:r>
              <a:rPr lang="en-CA" sz="2400" dirty="0" smtClean="0"/>
              <a:t> </a:t>
            </a:r>
          </a:p>
          <a:p>
            <a:r>
              <a:rPr lang="en-CA" sz="2400" dirty="0" smtClean="0">
                <a:hlinkClick r:id="rId4"/>
              </a:rPr>
              <a:t>www.rona.com</a:t>
            </a:r>
            <a:endParaRPr lang="en-CA" sz="2400" dirty="0" smtClean="0"/>
          </a:p>
          <a:p>
            <a:r>
              <a:rPr lang="en-CA" sz="2400" dirty="0" smtClean="0">
                <a:hlinkClick r:id="rId5"/>
              </a:rPr>
              <a:t>www.aujardin.info</a:t>
            </a:r>
            <a:r>
              <a:rPr lang="en-CA" sz="2400" dirty="0" smtClean="0"/>
              <a:t> </a:t>
            </a:r>
          </a:p>
          <a:p>
            <a:r>
              <a:rPr lang="en-CA" sz="2400" dirty="0" smtClean="0">
                <a:hlinkClick r:id="rId6"/>
              </a:rPr>
              <a:t>www.fafard.ca</a:t>
            </a:r>
            <a:r>
              <a:rPr lang="en-CA" sz="2400" dirty="0" smtClean="0"/>
              <a:t> </a:t>
            </a:r>
          </a:p>
          <a:p>
            <a:endParaRPr lang="en-CA" sz="2400" dirty="0" smtClean="0"/>
          </a:p>
          <a:p>
            <a:pPr>
              <a:buNone/>
            </a:pPr>
            <a:endParaRPr lang="en-CA" sz="2400" dirty="0" smtClean="0"/>
          </a:p>
          <a:p>
            <a:endParaRPr lang="en-CA" sz="2400" dirty="0" smtClean="0"/>
          </a:p>
          <a:p>
            <a:endParaRPr lang="fr-CA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0618  Potag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rojet Delson retouché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" y="-2038"/>
            <a:ext cx="9141285" cy="68600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190522 on se familiarise avec un gabarit de plant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517032">
            <a:off x="2422793" y="2163574"/>
            <a:ext cx="4571990" cy="2571744"/>
          </a:xfrm>
          <a:prstGeom prst="rect">
            <a:avLst/>
          </a:prstGeom>
        </p:spPr>
      </p:pic>
      <p:pic>
        <p:nvPicPr>
          <p:cNvPr id="5" name="Image 4" descr="20190709 potager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10" y="4286256"/>
            <a:ext cx="4571990" cy="2571744"/>
          </a:xfrm>
          <a:prstGeom prst="rect">
            <a:avLst/>
          </a:prstGeom>
        </p:spPr>
      </p:pic>
      <p:pic>
        <p:nvPicPr>
          <p:cNvPr id="6" name="Image 5" descr="20190521 jardinets dans le par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1990" cy="2571744"/>
          </a:xfrm>
          <a:prstGeom prst="rect">
            <a:avLst/>
          </a:prstGeom>
        </p:spPr>
      </p:pic>
      <p:pic>
        <p:nvPicPr>
          <p:cNvPr id="7" name="Image 6" descr="20190522 les grands de 6e remplissent les bacs de culture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10" y="1"/>
            <a:ext cx="4571989" cy="2571744"/>
          </a:xfrm>
          <a:prstGeom prst="rect">
            <a:avLst/>
          </a:prstGeom>
        </p:spPr>
      </p:pic>
      <p:pic>
        <p:nvPicPr>
          <p:cNvPr id="8" name="Image 7" descr="20190814 on arrose!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286250"/>
            <a:ext cx="457200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encrypted-tbn1.gstatic.com/images?q=tbn:ANd9GcSzppldO7XrUy9wWNkRdBp_s-BR4ciP9BVENhk1qyOPeLvGDNDe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3856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elf watering hanging bas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1"/>
            <a:ext cx="503523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-1"/>
            <a:ext cx="4429124" cy="4987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1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ow to Make a Moss Lettuce Bas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2928" y="0"/>
            <a:ext cx="3191071" cy="328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8968-9712-4DA0-A29F-0DE34EA01E10}" type="slidenum">
              <a:rPr lang="en-CA" smtClean="0"/>
              <a:pPr/>
              <a:t>9</a:t>
            </a:fld>
            <a:endParaRPr lang="en-CA"/>
          </a:p>
        </p:txBody>
      </p:sp>
      <p:pic>
        <p:nvPicPr>
          <p:cNvPr id="6" name="Picture 2" descr="Lettuce Garden T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62"/>
            <a:ext cx="5834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oignons dans bouteille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199" y="3309359"/>
            <a:ext cx="2658801" cy="3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091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Fonderi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Brin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88703</TotalTime>
  <Words>719</Words>
  <Application>Microsoft Office PowerPoint</Application>
  <PresentationFormat>Affichage à l'écran (4:3)</PresentationFormat>
  <Paragraphs>103</Paragraphs>
  <Slides>38</Slides>
  <Notes>2</Notes>
  <HiddenSlides>1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Brin</vt:lpstr>
      <vt:lpstr>Le jardin comestible Conférence présentée à la Société d’horticulture et d’écologie de Delson    20200216</vt:lpstr>
      <vt:lpstr>On a déjà discuté…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Et si on n’avait pas fait le tour de la question?</vt:lpstr>
      <vt:lpstr>Comment harmoniser jardin ornemental et potager?</vt:lpstr>
      <vt:lpstr>Remplacer nos végétaux</vt:lpstr>
      <vt:lpstr>Remplacer nos végétaux</vt:lpstr>
      <vt:lpstr>Remplacer nos végétaux </vt:lpstr>
      <vt:lpstr>Compléter notre jardin comestible</vt:lpstr>
      <vt:lpstr>Le compagnonnage – quelques associations</vt:lpstr>
      <vt:lpstr>Pourquoi?  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Conclusion</vt:lpstr>
      <vt:lpstr>Bibliographie</vt:lpstr>
    </vt:vector>
  </TitlesOfParts>
  <Company>Bio-Rad Laboratories Canada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Semis</dc:title>
  <dc:creator>clement ares</dc:creator>
  <cp:lastModifiedBy>HP</cp:lastModifiedBy>
  <cp:revision>152</cp:revision>
  <dcterms:created xsi:type="dcterms:W3CDTF">2005-02-17T14:23:56Z</dcterms:created>
  <dcterms:modified xsi:type="dcterms:W3CDTF">2020-02-15T22:42:55Z</dcterms:modified>
</cp:coreProperties>
</file>